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2" name="Shape 10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bg>
      <p:bgPr>
        <a:solidFill>
          <a:srgbClr val="003D7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Titeltext</a:t>
            </a:r>
          </a:p>
        </p:txBody>
      </p:sp>
      <p:sp>
        <p:nvSpPr>
          <p:cNvPr id="12" name="Brödtext nivå ett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3" name="Picture 6" descr="Picture 6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2754" y="140395"/>
            <a:ext cx="1351247" cy="1351247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el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Titeltext</a:t>
            </a:r>
          </a:p>
        </p:txBody>
      </p:sp>
      <p:sp>
        <p:nvSpPr>
          <p:cNvPr id="9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94" name="Brödtext nivå ett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9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Slide 0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el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Titeltext</a:t>
            </a:r>
          </a:p>
        </p:txBody>
      </p:sp>
      <p:sp>
        <p:nvSpPr>
          <p:cNvPr id="22" name="Brödtext nivå ett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1" name="Brödtext nivå et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el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Titeltext</a:t>
            </a:r>
          </a:p>
        </p:txBody>
      </p:sp>
      <p:sp>
        <p:nvSpPr>
          <p:cNvPr id="40" name="Brödtext nivå ett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9" name="Brödtext nivå ett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58" name="Brödtext nivå ett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6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6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Titeltext</a:t>
            </a:r>
          </a:p>
        </p:txBody>
      </p:sp>
      <p:sp>
        <p:nvSpPr>
          <p:cNvPr id="83" name="Brödtext nivå ett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8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8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3" name="Brödtext nivå ett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" name="Diabildsnumm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rrfb.se/brandman-pa-jobbet-dagen/" TargetMode="Externa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rrfb.se/brandman-pa-jobbet-dagen/" TargetMode="Externa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www.rrfb.se/brandman-pa-jobbet-dagen/" TargetMode="Externa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le 1"/>
          <p:cNvSpPr txBox="1"/>
          <p:nvPr>
            <p:ph type="title"/>
          </p:nvPr>
        </p:nvSpPr>
        <p:spPr>
          <a:xfrm>
            <a:off x="371605" y="1122362"/>
            <a:ext cx="9144001" cy="2387601"/>
          </a:xfrm>
          <a:prstGeom prst="rect">
            <a:avLst/>
          </a:prstGeom>
        </p:spPr>
        <p:txBody>
          <a:bodyPr/>
          <a:lstStyle/>
          <a:p>
            <a:pPr algn="l">
              <a:defRPr b="1">
                <a:solidFill>
                  <a:srgbClr val="E6002D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BRANDMAN </a:t>
            </a:r>
            <a:br/>
            <a:r>
              <a:t>PÅ JOBBET-DAGEN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1"/>
          <p:cNvSpPr txBox="1"/>
          <p:nvPr>
            <p:ph type="ctrTitle"/>
          </p:nvPr>
        </p:nvSpPr>
        <p:spPr>
          <a:xfrm>
            <a:off x="1524000" y="1122362"/>
            <a:ext cx="9423749" cy="2387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FINNS DET EN HASHTAGG ATT ANVÄNDA?</a:t>
            </a:r>
          </a:p>
        </p:txBody>
      </p:sp>
      <p:sp>
        <p:nvSpPr>
          <p:cNvPr id="136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Ja! Använd #brandmanpåjobbet </a:t>
            </a:r>
            <a:br/>
            <a:r>
              <a:t>för att öka synligheten av kampanjen.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itle 1"/>
          <p:cNvSpPr txBox="1"/>
          <p:nvPr>
            <p:ph type="ctrTitle"/>
          </p:nvPr>
        </p:nvSpPr>
        <p:spPr>
          <a:xfrm>
            <a:off x="1524000" y="1122362"/>
            <a:ext cx="9423749" cy="2387601"/>
          </a:xfrm>
          <a:prstGeom prst="rect">
            <a:avLst/>
          </a:prstGeom>
        </p:spPr>
        <p:txBody>
          <a:bodyPr/>
          <a:lstStyle>
            <a:lvl1pPr>
              <a:defRPr b="1" sz="5400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IDÉER FÖR KOMMUNIKATION KRING KAMPANJEN</a:t>
            </a:r>
          </a:p>
        </p:txBody>
      </p:sp>
      <p:sp>
        <p:nvSpPr>
          <p:cNvPr id="139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/>
          <a:p>
            <a:pPr defTabSz="896111">
              <a:spcBef>
                <a:spcPts val="900"/>
              </a:spcBef>
              <a:defRPr b="1" sz="2156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Involvera allmänheten i kampanjen: anordna tävlingar, öppet hus och annat som skapar engagemang mm. </a:t>
            </a:r>
          </a:p>
          <a:p>
            <a:pPr defTabSz="896111">
              <a:spcBef>
                <a:spcPts val="900"/>
              </a:spcBef>
              <a:defRPr b="1" sz="2156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Dela bilder och videor både inför och under BPJ-dagen. Använd kampanjens hashtag #brandmanpåjobbet för att öka synligheten. </a:t>
            </a:r>
          </a:p>
          <a:p>
            <a:pPr defTabSz="896111">
              <a:spcBef>
                <a:spcPts val="900"/>
              </a:spcBef>
              <a:defRPr b="1" sz="2156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Lokalmedia är ofta intresserade av vad som händer i närområdet. Kommunen och andra organisationer i området kan också ha intresse att sprida kampanjen i sina kanaler.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le 1"/>
          <p:cNvSpPr txBox="1"/>
          <p:nvPr>
            <p:ph type="ctrTitle"/>
          </p:nvPr>
        </p:nvSpPr>
        <p:spPr>
          <a:xfrm>
            <a:off x="920663" y="1122362"/>
            <a:ext cx="10350674" cy="2387601"/>
          </a:xfrm>
          <a:prstGeom prst="rect">
            <a:avLst/>
          </a:prstGeom>
        </p:spPr>
        <p:txBody>
          <a:bodyPr/>
          <a:lstStyle>
            <a:lvl1pPr defTabSz="905255">
              <a:defRPr b="1" sz="5346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KAN VÅR RÄDDNINGSTJÄNST TA FRAM EGET MATERIAL, T.EX. TRYCKA T-SHIRTS?</a:t>
            </a:r>
          </a:p>
        </p:txBody>
      </p:sp>
      <p:sp>
        <p:nvSpPr>
          <p:cNvPr id="142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Absolut! </a:t>
            </a:r>
          </a:p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RRB uppmuntrar lokala varianter och egna initiativ! Kontakta oss ifall ni behöver hjälp med material eller designanpassningar. På sidan 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https://www.rrfb.se/brandman-pa-jobbet-dagen/</a:t>
            </a:r>
            <a:r>
              <a:t> </a:t>
            </a:r>
            <a:br/>
            <a:r>
              <a:t>finns mer information och grafiskt material förberett.</a:t>
            </a:r>
          </a:p>
        </p:txBody>
      </p:sp>
      <p:grpSp>
        <p:nvGrpSpPr>
          <p:cNvPr id="145" name="Group 7"/>
          <p:cNvGrpSpPr/>
          <p:nvPr/>
        </p:nvGrpSpPr>
        <p:grpSpPr>
          <a:xfrm>
            <a:off x="9467119" y="3170712"/>
            <a:ext cx="2587951" cy="4051188"/>
            <a:chOff x="0" y="0"/>
            <a:chExt cx="2587949" cy="4051187"/>
          </a:xfrm>
        </p:grpSpPr>
        <p:pic>
          <p:nvPicPr>
            <p:cNvPr id="143" name="Picture 4" descr="Picture 4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76281" y="0"/>
              <a:ext cx="2211669" cy="22116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4" name="Picture 6" descr="Picture 6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 rot="650015">
              <a:off x="188140" y="1651378"/>
              <a:ext cx="2211669" cy="22116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GRAFISKT MATERIAL</a:t>
            </a:r>
          </a:p>
        </p:txBody>
      </p:sp>
      <p:sp>
        <p:nvSpPr>
          <p:cNvPr id="148" name="Subtitle 2"/>
          <p:cNvSpPr txBox="1"/>
          <p:nvPr>
            <p:ph type="subTitle" sz="half" idx="1"/>
          </p:nvPr>
        </p:nvSpPr>
        <p:spPr>
          <a:xfrm>
            <a:off x="2172222" y="3602037"/>
            <a:ext cx="784755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På följande sidor finns grafiska bilder som kan användas i kommunikationen kring kampanjen. </a:t>
            </a:r>
          </a:p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Ni kan också kontakta oss ifall ni behöver hjälp med material eller designanpassningar. På sidan  </a:t>
            </a: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https://www.rrfb.se/brandman-pa-jobbet-dagen/</a:t>
            </a:r>
            <a:r>
              <a:t> </a:t>
            </a:r>
            <a:br/>
            <a:r>
              <a:t>finns mer information och grafiskt material förberett.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1" name="Subtitle 2"/>
          <p:cNvSpPr txBox="1"/>
          <p:nvPr>
            <p:ph type="subTitle" sz="quarter" idx="1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5" name="Subtitle 2"/>
          <p:cNvSpPr txBox="1"/>
          <p:nvPr>
            <p:ph type="subTitle" sz="quarter" idx="1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6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9" name="Subtitle 2"/>
          <p:cNvSpPr txBox="1"/>
          <p:nvPr>
            <p:ph type="subTitle" sz="quarter" idx="1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0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3" name="Subtitle 2"/>
          <p:cNvSpPr txBox="1"/>
          <p:nvPr>
            <p:ph type="subTitle" sz="quarter" idx="1"/>
          </p:nvPr>
        </p:nvSpPr>
        <p:spPr>
          <a:xfrm>
            <a:off x="1524000" y="3602037"/>
            <a:ext cx="9144000" cy="1655762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4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ubtitle 2"/>
          <p:cNvSpPr txBox="1"/>
          <p:nvPr/>
        </p:nvSpPr>
        <p:spPr>
          <a:xfrm>
            <a:off x="626878" y="2023355"/>
            <a:ext cx="3923153" cy="2811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b="1" sz="2400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Logotyp med transparent bakgrund.</a:t>
            </a:r>
          </a:p>
        </p:txBody>
      </p:sp>
      <p:pic>
        <p:nvPicPr>
          <p:cNvPr id="167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26819" y="622139"/>
            <a:ext cx="4572001" cy="4572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ubtitle 2"/>
          <p:cNvSpPr txBox="1"/>
          <p:nvPr/>
        </p:nvSpPr>
        <p:spPr>
          <a:xfrm>
            <a:off x="626878" y="2023355"/>
            <a:ext cx="3923153" cy="2811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b="1" sz="2400">
                <a:solidFill>
                  <a:srgbClr val="003D7D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Bild i Instagram-format</a:t>
            </a:r>
          </a:p>
        </p:txBody>
      </p:sp>
      <p:pic>
        <p:nvPicPr>
          <p:cNvPr id="170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ubtitle 2"/>
          <p:cNvSpPr txBox="1"/>
          <p:nvPr>
            <p:ph type="subTitle" sz="half" idx="1"/>
          </p:nvPr>
        </p:nvSpPr>
        <p:spPr>
          <a:xfrm>
            <a:off x="2933204" y="1211283"/>
            <a:ext cx="6325592" cy="4643252"/>
          </a:xfrm>
          <a:prstGeom prst="rect">
            <a:avLst/>
          </a:prstGeom>
        </p:spPr>
        <p:txBody>
          <a:bodyPr/>
          <a:lstStyle/>
          <a:p>
            <a:pPr>
              <a:defRPr b="1" sz="3200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Brandman på jobbet-dagen är en kampanj för Sveriges deltidsanställda brandmän och deras huvudarbetsgivare. </a:t>
            </a:r>
          </a:p>
          <a:p>
            <a:pPr>
              <a:defRPr b="1" sz="3200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Kampanjen syftar till att synliggöra både brandmän och deras huvudarbetsgivare och samtidigt stärka intresset för att arbeta inom räddningstjänsten. </a:t>
            </a:r>
          </a:p>
        </p:txBody>
      </p:sp>
      <p:pic>
        <p:nvPicPr>
          <p:cNvPr id="107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2754" y="140395"/>
            <a:ext cx="1351247" cy="13512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ubtitle 2"/>
          <p:cNvSpPr txBox="1"/>
          <p:nvPr/>
        </p:nvSpPr>
        <p:spPr>
          <a:xfrm>
            <a:off x="626878" y="2023355"/>
            <a:ext cx="3923153" cy="2811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b="1" sz="2400">
                <a:solidFill>
                  <a:srgbClr val="003D7D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Bilder i Instagram Stories-format</a:t>
            </a:r>
          </a:p>
        </p:txBody>
      </p:sp>
      <p:pic>
        <p:nvPicPr>
          <p:cNvPr id="17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282933" y="0"/>
            <a:ext cx="385762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34375" y="0"/>
            <a:ext cx="3857625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TACK!</a:t>
            </a:r>
          </a:p>
        </p:txBody>
      </p:sp>
      <p:sp>
        <p:nvSpPr>
          <p:cNvPr id="177" name="Subtitle 2"/>
          <p:cNvSpPr txBox="1"/>
          <p:nvPr>
            <p:ph type="subTitle" sz="half" idx="1"/>
          </p:nvPr>
        </p:nvSpPr>
        <p:spPr>
          <a:xfrm>
            <a:off x="2172222" y="3602037"/>
            <a:ext cx="784755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Mer information och material finns på sidan</a:t>
            </a:r>
            <a:br/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 invalidUrl="" action="" tgtFrame="" tooltip="" history="1" highlightClick="0" endSnd="0"/>
              </a:rPr>
              <a:t>https://www.rrfb.se/brandman-pa-jobbet-dagen/</a:t>
            </a:r>
            <a:r>
              <a:t>  </a:t>
            </a:r>
          </a:p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Välkommen att höra av er med frågor och förslag.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VANLIGA FRÅGOR…</a:t>
            </a:r>
          </a:p>
        </p:txBody>
      </p:sp>
      <p:sp>
        <p:nvSpPr>
          <p:cNvPr id="110" name="Subtitle 2"/>
          <p:cNvSpPr txBox="1"/>
          <p:nvPr>
            <p:ph type="subTitle" sz="half" idx="1"/>
          </p:nvPr>
        </p:nvSpPr>
        <p:spPr>
          <a:xfrm>
            <a:off x="2172222" y="3602037"/>
            <a:ext cx="784755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VAD ÄR BRANDMAN PÅ JOBBET-DAGEN?</a:t>
            </a:r>
          </a:p>
        </p:txBody>
      </p:sp>
      <p:sp>
        <p:nvSpPr>
          <p:cNvPr id="113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En dag då vi hyllar Sveriges brandmän i beredskap (deltidsbrandmän). Det sker första tisdagen i september, i år är datumet den 1/9.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HUR GENOMFÖRS DAGEN?</a:t>
            </a:r>
          </a:p>
        </p:txBody>
      </p:sp>
      <p:sp>
        <p:nvSpPr>
          <p:cNvPr id="116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Brandmän runt om i landet bär valfri utrustning (t-shirt, larmställ, hjälm etc.) hos sin huvudarbetsgivare för att visa att de är brandmän.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ubtitle 2"/>
          <p:cNvSpPr txBox="1"/>
          <p:nvPr/>
        </p:nvSpPr>
        <p:spPr>
          <a:xfrm>
            <a:off x="1921289" y="586440"/>
            <a:ext cx="3923153" cy="5238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>
              <a:lnSpc>
                <a:spcPct val="90000"/>
              </a:lnSpc>
              <a:spcBef>
                <a:spcPts val="1000"/>
              </a:spcBef>
              <a:defRPr b="1" sz="2400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Bilder från tidigare år.</a:t>
            </a:r>
          </a:p>
        </p:txBody>
      </p:sp>
      <p:grpSp>
        <p:nvGrpSpPr>
          <p:cNvPr id="124" name="Group 22"/>
          <p:cNvGrpSpPr/>
          <p:nvPr/>
        </p:nvGrpSpPr>
        <p:grpSpPr>
          <a:xfrm>
            <a:off x="1770596" y="1110327"/>
            <a:ext cx="10144866" cy="5547630"/>
            <a:chOff x="0" y="0"/>
            <a:chExt cx="10144865" cy="5547628"/>
          </a:xfrm>
        </p:grpSpPr>
        <p:pic>
          <p:nvPicPr>
            <p:cNvPr id="119" name="Picture 11" descr="Picture 11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-1"/>
              <a:ext cx="2772869" cy="26842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0" name="Picture 13" descr="Picture 13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" y="2857831"/>
              <a:ext cx="2772869" cy="2684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1" name="Picture 15" descr="Picture 15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843133" y="2857831"/>
              <a:ext cx="2772869" cy="2684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2" name="Picture 17" descr="Picture 17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843133" y="22188"/>
              <a:ext cx="2772869" cy="268421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3" name="Picture 21" descr="Picture 21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5742595" y="0"/>
              <a:ext cx="4402271" cy="55476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1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defTabSz="905255">
              <a:defRPr b="1" sz="5346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KAN JAG VARA MED </a:t>
            </a:r>
            <a:br/>
            <a:r>
              <a:t>ÄVEN OM JAG INTE ÄR </a:t>
            </a:r>
            <a:br/>
            <a:r>
              <a:t>PÅ JOBBET?</a:t>
            </a:r>
          </a:p>
        </p:txBody>
      </p:sp>
      <p:sp>
        <p:nvSpPr>
          <p:cNvPr id="127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Självklart! </a:t>
            </a:r>
          </a:p>
          <a:p>
            <a: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Vårt huvudsakliga syfte är att hylla brandmän och huvudarbetsgivare vilket vi gör bäst genom att synas så mycket som möjligt under dagen. </a:t>
            </a:r>
            <a:br/>
            <a:r>
              <a:t>Oavsett var du befinner dig.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itle 1"/>
          <p:cNvSpPr txBox="1"/>
          <p:nvPr>
            <p:ph type="ctrTitle"/>
          </p:nvPr>
        </p:nvSpPr>
        <p:spPr>
          <a:xfrm>
            <a:off x="977029" y="444673"/>
            <a:ext cx="10237942" cy="3065291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pPr>
            <a:r>
              <a:t>MÅSTE JAG STÄMMA AV </a:t>
            </a:r>
            <a:br/>
            <a:r>
              <a:t>MITT DELTAGANDE MED </a:t>
            </a:r>
            <a:br/>
            <a:r>
              <a:t>MIN HUVUDARBETSGIVARE?</a:t>
            </a:r>
          </a:p>
        </p:txBody>
      </p:sp>
      <p:sp>
        <p:nvSpPr>
          <p:cNvPr id="130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Det tycker vi låter klokt.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le 1"/>
          <p:cNvSpPr txBox="1"/>
          <p:nvPr>
            <p:ph type="ctrTitle"/>
          </p:nvPr>
        </p:nvSpPr>
        <p:spPr>
          <a:xfrm>
            <a:off x="1524000" y="1122362"/>
            <a:ext cx="9423749" cy="2387601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VILKET STÖD GER RRB?</a:t>
            </a:r>
          </a:p>
        </p:txBody>
      </p:sp>
      <p:sp>
        <p:nvSpPr>
          <p:cNvPr id="133" name="Subtitle 2"/>
          <p:cNvSpPr txBox="1"/>
          <p:nvPr>
            <p:ph type="subTitle" sz="half" idx="1"/>
          </p:nvPr>
        </p:nvSpPr>
        <p:spPr>
          <a:xfrm>
            <a:off x="2386207" y="3602037"/>
            <a:ext cx="7419586" cy="281128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4"/>
                </a:solidFill>
                <a:latin typeface="FranklinGothicSketch-Book"/>
                <a:ea typeface="FranklinGothicSketch-Book"/>
                <a:cs typeface="FranklinGothicSketch-Book"/>
                <a:sym typeface="FranklinGothicSketch-Book"/>
              </a:defRPr>
            </a:lvl1pPr>
          </a:lstStyle>
          <a:p>
            <a:pPr/>
            <a:r>
              <a:t>RRB är initiativtagare till dagen och tar varje år fram grafiskt material som involverade får använda fritt samt marknadsför dagen.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